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9"/>
  </p:sldMasterIdLst>
  <p:notesMasterIdLst>
    <p:notesMasterId r:id="rId19"/>
  </p:notesMasterIdLst>
  <p:handoutMasterIdLst>
    <p:handoutMasterId r:id="rId20"/>
  </p:handoutMasterIdLst>
  <p:sldIdLst>
    <p:sldId id="369" r:id="rId10"/>
    <p:sldId id="445" r:id="rId11"/>
    <p:sldId id="469" r:id="rId12"/>
    <p:sldId id="434" r:id="rId13"/>
    <p:sldId id="471" r:id="rId14"/>
    <p:sldId id="435" r:id="rId15"/>
    <p:sldId id="436" r:id="rId16"/>
    <p:sldId id="345" r:id="rId17"/>
    <p:sldId id="47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ts" initials="a" lastIdx="8" clrIdx="0"/>
  <p:cmAuthor id="1" name="Jeanne Willard" initials="JW" lastIdx="6" clrIdx="1"/>
  <p:cmAuthor id="2" name="Pacquer, Amber" initials="PA" lastIdx="8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1E83E2-203B-41A6-9EAB-E903FEA6BBE7}" v="2" dt="2023-08-22T17:35:44.0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44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customXml" Target="../customXml/item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2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6.xml"/><Relationship Id="rId23" Type="http://schemas.openxmlformats.org/officeDocument/2006/relationships/viewProps" Target="viewProps.xml"/><Relationship Id="rId10" Type="http://schemas.openxmlformats.org/officeDocument/2006/relationships/slide" Target="slides/slide1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1.xml"/><Relationship Id="rId14" Type="http://schemas.openxmlformats.org/officeDocument/2006/relationships/slide" Target="slides/slide5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witt, Sarah K." userId="4c2d7d1e-0c1a-40d4-9c71-a2453dbe7e9e" providerId="ADAL" clId="{6A1E83E2-203B-41A6-9EAB-E903FEA6BBE7}"/>
    <pc:docChg chg="undo custSel modSld">
      <pc:chgData name="Pewitt, Sarah K." userId="4c2d7d1e-0c1a-40d4-9c71-a2453dbe7e9e" providerId="ADAL" clId="{6A1E83E2-203B-41A6-9EAB-E903FEA6BBE7}" dt="2023-08-22T17:35:59.582" v="33" actId="1076"/>
      <pc:docMkLst>
        <pc:docMk/>
      </pc:docMkLst>
      <pc:sldChg chg="modSp mod">
        <pc:chgData name="Pewitt, Sarah K." userId="4c2d7d1e-0c1a-40d4-9c71-a2453dbe7e9e" providerId="ADAL" clId="{6A1E83E2-203B-41A6-9EAB-E903FEA6BBE7}" dt="2023-08-22T17:35:59.582" v="33" actId="1076"/>
        <pc:sldMkLst>
          <pc:docMk/>
          <pc:sldMk cId="1821427611" sldId="435"/>
        </pc:sldMkLst>
        <pc:picChg chg="mod">
          <ac:chgData name="Pewitt, Sarah K." userId="4c2d7d1e-0c1a-40d4-9c71-a2453dbe7e9e" providerId="ADAL" clId="{6A1E83E2-203B-41A6-9EAB-E903FEA6BBE7}" dt="2023-08-22T17:35:59.582" v="33" actId="1076"/>
          <ac:picMkLst>
            <pc:docMk/>
            <pc:sldMk cId="1821427611" sldId="435"/>
            <ac:picMk id="4" creationId="{A5AFB014-BC48-4D11-8F1A-1902844EF44D}"/>
          </ac:picMkLst>
        </pc:picChg>
      </pc:sldChg>
      <pc:sldChg chg="addSp delSp modSp mod modClrScheme chgLayout">
        <pc:chgData name="Pewitt, Sarah K." userId="4c2d7d1e-0c1a-40d4-9c71-a2453dbe7e9e" providerId="ADAL" clId="{6A1E83E2-203B-41A6-9EAB-E903FEA6BBE7}" dt="2023-08-22T17:35:44.045" v="32" actId="478"/>
        <pc:sldMkLst>
          <pc:docMk/>
          <pc:sldMk cId="1925694752" sldId="471"/>
        </pc:sldMkLst>
        <pc:spChg chg="mod">
          <ac:chgData name="Pewitt, Sarah K." userId="4c2d7d1e-0c1a-40d4-9c71-a2453dbe7e9e" providerId="ADAL" clId="{6A1E83E2-203B-41A6-9EAB-E903FEA6BBE7}" dt="2023-08-22T17:34:17.059" v="23" actId="2711"/>
          <ac:spMkLst>
            <pc:docMk/>
            <pc:sldMk cId="1925694752" sldId="471"/>
            <ac:spMk id="2" creationId="{00000000-0000-0000-0000-000000000000}"/>
          </ac:spMkLst>
        </pc:spChg>
        <pc:spChg chg="mod">
          <ac:chgData name="Pewitt, Sarah K." userId="4c2d7d1e-0c1a-40d4-9c71-a2453dbe7e9e" providerId="ADAL" clId="{6A1E83E2-203B-41A6-9EAB-E903FEA6BBE7}" dt="2023-08-22T17:34:07.632" v="22" actId="403"/>
          <ac:spMkLst>
            <pc:docMk/>
            <pc:sldMk cId="1925694752" sldId="471"/>
            <ac:spMk id="5" creationId="{00000000-0000-0000-0000-000000000000}"/>
          </ac:spMkLst>
        </pc:spChg>
        <pc:spChg chg="mod">
          <ac:chgData name="Pewitt, Sarah K." userId="4c2d7d1e-0c1a-40d4-9c71-a2453dbe7e9e" providerId="ADAL" clId="{6A1E83E2-203B-41A6-9EAB-E903FEA6BBE7}" dt="2023-08-22T17:33:52.100" v="19" actId="26606"/>
          <ac:spMkLst>
            <pc:docMk/>
            <pc:sldMk cId="1925694752" sldId="471"/>
            <ac:spMk id="6" creationId="{00000000-0000-0000-0000-000000000000}"/>
          </ac:spMkLst>
        </pc:spChg>
        <pc:spChg chg="add del">
          <ac:chgData name="Pewitt, Sarah K." userId="4c2d7d1e-0c1a-40d4-9c71-a2453dbe7e9e" providerId="ADAL" clId="{6A1E83E2-203B-41A6-9EAB-E903FEA6BBE7}" dt="2023-08-22T17:33:52.073" v="18" actId="26606"/>
          <ac:spMkLst>
            <pc:docMk/>
            <pc:sldMk cId="1925694752" sldId="471"/>
            <ac:spMk id="11" creationId="{44BD263C-7F00-D857-B644-669751E9F2BB}"/>
          </ac:spMkLst>
        </pc:spChg>
        <pc:spChg chg="add del mod">
          <ac:chgData name="Pewitt, Sarah K." userId="4c2d7d1e-0c1a-40d4-9c71-a2453dbe7e9e" providerId="ADAL" clId="{6A1E83E2-203B-41A6-9EAB-E903FEA6BBE7}" dt="2023-08-22T17:35:44.045" v="32" actId="478"/>
          <ac:spMkLst>
            <pc:docMk/>
            <pc:sldMk cId="1925694752" sldId="471"/>
            <ac:spMk id="13" creationId="{DBDFBE94-E1AF-89AE-61D5-74ABC96F3B58}"/>
          </ac:spMkLst>
        </pc:spChg>
        <pc:graphicFrameChg chg="add mod modGraphic">
          <ac:chgData name="Pewitt, Sarah K." userId="4c2d7d1e-0c1a-40d4-9c71-a2453dbe7e9e" providerId="ADAL" clId="{6A1E83E2-203B-41A6-9EAB-E903FEA6BBE7}" dt="2023-08-22T17:34:57.613" v="30" actId="20577"/>
          <ac:graphicFrameMkLst>
            <pc:docMk/>
            <pc:sldMk cId="1925694752" sldId="471"/>
            <ac:graphicFrameMk id="3" creationId="{5D9E46EC-62E4-1F44-53E9-B3035D23C976}"/>
          </ac:graphicFrameMkLst>
        </pc:graphicFrameChg>
        <pc:picChg chg="del">
          <ac:chgData name="Pewitt, Sarah K." userId="4c2d7d1e-0c1a-40d4-9c71-a2453dbe7e9e" providerId="ADAL" clId="{6A1E83E2-203B-41A6-9EAB-E903FEA6BBE7}" dt="2023-08-22T17:33:13.971" v="15" actId="478"/>
          <ac:picMkLst>
            <pc:docMk/>
            <pc:sldMk cId="1925694752" sldId="471"/>
            <ac:picMk id="4" creationId="{5F3CD88E-A7A8-45BD-B142-F562D950D433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ACEF1D-5027-492C-B211-3292109B39FE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181D3-5C88-4D78-B52D-76F4C1BB0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04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4EE84-F4CE-457A-A872-BD473B1627F8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0BB92-15CD-408B-8656-6FF4297DA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481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BB92-15CD-408B-8656-6FF4297DA27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496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BB92-15CD-408B-8656-6FF4297DA27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749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E7647-2272-49F8-8FAB-772165BDB6FB}" type="datetime1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65D1-5B0B-46FF-A9E1-24CAB2A595E7}" type="datetime1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35F9-E318-4559-BFCD-BFC52ABD0EEC}" type="datetime1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5EF50-9A70-4610-AAE5-25FA47974580}" type="datetime1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ECBC0-6586-4ABD-A90F-CA24529D0F69}" type="datetime1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5DAF5-62DA-483F-B064-C421E676667A}" type="datetime1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10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35331-FE71-4624-AAA2-4390070F4B26}" type="datetime1">
              <a:rPr lang="en-US" smtClean="0"/>
              <a:t>8/22/2023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10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3001C-F0A6-4795-A7DC-6B0F78E71539}" type="datetime1">
              <a:rPr lang="en-US" smtClean="0"/>
              <a:t>8/22/2023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822D0-26B8-4F5B-8BBE-5B3F899B2987}" type="datetime1">
              <a:rPr lang="en-US" smtClean="0"/>
              <a:t>8/22/2023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D7FB-3F43-42F6-ABF4-73B368A62EC4}" type="datetime1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10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1C3D-4DE6-4A69-BF40-8A17730F9832}" type="datetime1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 LESSON 10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344-D45C-4BE3-81BA-2839D784B0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1D25953-9F0B-4FF6-A06C-A07D81C2BC13}" type="datetime1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/>
              <a:t>MODULE 1 LESSON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7ABE344-D45C-4BE3-81BA-2839D784B05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.xml"/><Relationship Id="rId1" Type="http://schemas.openxmlformats.org/officeDocument/2006/relationships/customXml" Target="../../customXml/item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lever.com/oauth/ldap/login?target=NTY0ZGZkNzNmMjU3MWUwMTAwMDAwMGJm;OTk4ZDc5OWI2OGRkNWUxYjZhNTc%3D;aHR0cHM6Ly9jbGV2ZXJzc28ubmF2aWFuY2UuY29tL2F1dGhlbnRpY2F0ZQ%3D%3D;;Y29kZQ%3D%3D&amp;skip=1&amp;school_name=&amp;default_badge=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.xml"/><Relationship Id="rId1" Type="http://schemas.openxmlformats.org/officeDocument/2006/relationships/customXml" Target="../../customXml/item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HSBP Senior Survey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38088" y="18288"/>
            <a:ext cx="348712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1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2675221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A784DB7B-18C6-04D6-7F05-7B01CBBF78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0284"/>
          <a:stretch/>
        </p:blipFill>
        <p:spPr>
          <a:xfrm>
            <a:off x="609600" y="2894885"/>
            <a:ext cx="7559489" cy="5879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4B2CF68-9CFE-FE17-0D84-9F044DF6835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8469"/>
          <a:stretch/>
        </p:blipFill>
        <p:spPr>
          <a:xfrm>
            <a:off x="1480930" y="4266796"/>
            <a:ext cx="7345801" cy="7620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Your High School &amp; Beyond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Your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High School &amp; Beyond Plan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is a graduation requirement.</a:t>
            </a:r>
          </a:p>
          <a:p>
            <a:pPr marL="0" indent="0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Shows up on your official transcript as </a:t>
            </a:r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MET</a:t>
            </a:r>
            <a:endParaRPr lang="en-US" sz="3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5337447"/>
            <a:ext cx="7924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Complete the short survey in Naviance each year through grade 12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1480930" y="4724400"/>
            <a:ext cx="7345801" cy="304490"/>
          </a:xfrm>
          <a:prstGeom prst="rect">
            <a:avLst/>
          </a:prstGeom>
          <a:solidFill>
            <a:schemeClr val="tx2">
              <a:lumMod val="60000"/>
              <a:lumOff val="40000"/>
              <a:alpha val="39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09599" y="3199543"/>
            <a:ext cx="7559489" cy="283276"/>
          </a:xfrm>
          <a:prstGeom prst="rect">
            <a:avLst/>
          </a:prstGeom>
          <a:solidFill>
            <a:srgbClr val="FFFF00">
              <a:alpha val="27000"/>
            </a:srgb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Arrow Connector 11"/>
          <p:cNvCxnSpPr>
            <a:cxnSpLocks/>
            <a:stCxn id="10" idx="3"/>
          </p:cNvCxnSpPr>
          <p:nvPr/>
        </p:nvCxnSpPr>
        <p:spPr>
          <a:xfrm>
            <a:off x="8169088" y="3341181"/>
            <a:ext cx="85847" cy="1127412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38088" y="18288"/>
            <a:ext cx="348712" cy="329184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171544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08760"/>
          </a:xfrm>
          <a:noFill/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Log in to Naviance Student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447800" y="2971800"/>
            <a:ext cx="3733800" cy="365760"/>
          </a:xfrm>
          <a:prstGeom prst="straightConnector1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458022" y="3505200"/>
            <a:ext cx="3723578" cy="304800"/>
          </a:xfrm>
          <a:prstGeom prst="straightConnector1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cxn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18288"/>
            <a:ext cx="3810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3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3542" y="1192380"/>
            <a:ext cx="807720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Click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Students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from school website</a:t>
            </a:r>
          </a:p>
          <a:p>
            <a:pPr fontAlgn="base"/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Click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Naviance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 button</a:t>
            </a: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Log in with district ID# and password</a:t>
            </a: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			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  <a:hlinkClick r:id="rId3"/>
              </a:rPr>
              <a:t>Naviance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  <a:hlinkClick r:id="rId3"/>
              </a:rPr>
              <a:t>Student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 fontAlgn="base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fontAlgn="base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			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3537678" y="3109459"/>
            <a:ext cx="5631456" cy="1691141"/>
            <a:chOff x="3526113" y="4053632"/>
            <a:chExt cx="5631456" cy="1691141"/>
          </a:xfrm>
        </p:grpSpPr>
        <p:grpSp>
          <p:nvGrpSpPr>
            <p:cNvPr id="16" name="Group 15"/>
            <p:cNvGrpSpPr/>
            <p:nvPr/>
          </p:nvGrpSpPr>
          <p:grpSpPr>
            <a:xfrm>
              <a:off x="3526113" y="4053632"/>
              <a:ext cx="2847644" cy="1691141"/>
              <a:chOff x="3526113" y="4053632"/>
              <a:chExt cx="2847644" cy="1691141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80311" y="4053632"/>
                <a:ext cx="1691141" cy="1691141"/>
              </a:xfrm>
              <a:prstGeom prst="rect">
                <a:avLst/>
              </a:prstGeom>
            </p:spPr>
          </p:pic>
          <p:cxnSp>
            <p:nvCxnSpPr>
              <p:cNvPr id="21" name="Straight Arrow Connector 20"/>
              <p:cNvCxnSpPr>
                <a:cxnSpLocks/>
              </p:cNvCxnSpPr>
              <p:nvPr/>
            </p:nvCxnSpPr>
            <p:spPr>
              <a:xfrm flipV="1">
                <a:off x="3526113" y="5053757"/>
                <a:ext cx="554198" cy="6673"/>
              </a:xfrm>
              <a:prstGeom prst="straightConnector1">
                <a:avLst/>
              </a:prstGeom>
              <a:ln w="38100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>
                <a:cxnSpLocks/>
              </p:cNvCxnSpPr>
              <p:nvPr/>
            </p:nvCxnSpPr>
            <p:spPr>
              <a:xfrm>
                <a:off x="5771452" y="5044760"/>
                <a:ext cx="602305" cy="0"/>
              </a:xfrm>
              <a:prstGeom prst="straightConnector1">
                <a:avLst/>
              </a:prstGeom>
              <a:ln w="38100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TextBox 16"/>
            <p:cNvSpPr txBox="1"/>
            <p:nvPr/>
          </p:nvSpPr>
          <p:spPr>
            <a:xfrm>
              <a:off x="6191256" y="4605438"/>
              <a:ext cx="296631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anose="020B0503030403020204" pitchFamily="34" charset="0"/>
                </a:rPr>
                <a:t>Username: </a:t>
              </a:r>
              <a:r>
                <a:rPr lang="en-US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anose="020B0503030403020204" pitchFamily="34" charset="0"/>
                </a:rPr>
                <a:t>district ID#</a:t>
              </a:r>
            </a:p>
            <a:p>
              <a:endPara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endParaRPr>
            </a:p>
            <a:p>
              <a:r>
                <a:rPr lang="en-US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anose="020B0503030403020204" pitchFamily="34" charset="0"/>
                </a:rPr>
                <a:t>Password: </a:t>
              </a:r>
              <a:r>
                <a:rPr lang="en-US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anose="020B0503030403020204" pitchFamily="34" charset="0"/>
                </a:rPr>
                <a:t>district password</a:t>
              </a: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3FF2615B-B2B0-40AC-BED4-AA064C3E47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550" y="3825670"/>
            <a:ext cx="1255337" cy="5811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FA031A0-B710-493A-8725-81CCA8F97B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22516" y="3955029"/>
            <a:ext cx="1175254" cy="395217"/>
          </a:xfrm>
          <a:prstGeom prst="rect">
            <a:avLst/>
          </a:prstGeom>
        </p:spPr>
      </p:pic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1E47703-EE50-4478-A0F8-0C683B38F0B2}"/>
              </a:ext>
            </a:extLst>
          </p:cNvPr>
          <p:cNvCxnSpPr>
            <a:cxnSpLocks/>
          </p:cNvCxnSpPr>
          <p:nvPr/>
        </p:nvCxnSpPr>
        <p:spPr>
          <a:xfrm flipV="1">
            <a:off x="1563322" y="4116257"/>
            <a:ext cx="554198" cy="6673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9176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932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Survey Questions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11444" y="1146409"/>
            <a:ext cx="8175356" cy="21779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Answer the questions on the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My High School and Beyond Plan Senior Year survey</a:t>
            </a:r>
          </a:p>
          <a:p>
            <a:pPr marL="0" indent="0">
              <a:buNone/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Notice the questions marked with a red asterisk 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*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are required questions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92332" y="18288"/>
            <a:ext cx="294468" cy="329184"/>
          </a:xfrm>
        </p:spPr>
        <p:txBody>
          <a:bodyPr/>
          <a:lstStyle/>
          <a:p>
            <a:fld id="{0799A450-EE37-4240-927C-F2C8308401B6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4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9475" y="2879725"/>
            <a:ext cx="5273675" cy="38259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09540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Math &amp; ELA Pathway Questions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For the pathway questions, please mark one or more graduation pathways if they apply to you.  </a:t>
            </a:r>
          </a:p>
          <a:p>
            <a:pPr marL="0" indent="0">
              <a:buNone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  <a:p>
            <a:pPr marL="0" indent="0"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If you are unsure or have a graduation pathway question, please email your counselor to set up an appointment.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0799A450-EE37-4240-927C-F2C8308401B6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5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D9E46EC-62E4-1F44-53E9-B3035D23C9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9464"/>
              </p:ext>
            </p:extLst>
          </p:nvPr>
        </p:nvGraphicFramePr>
        <p:xfrm>
          <a:off x="3226535" y="792080"/>
          <a:ext cx="5205530" cy="5577841"/>
        </p:xfrm>
        <a:graphic>
          <a:graphicData uri="http://schemas.openxmlformats.org/drawingml/2006/table">
            <a:tbl>
              <a:tblPr firstRow="1" firstCol="1" bandRow="1"/>
              <a:tblGrid>
                <a:gridCol w="5205530">
                  <a:extLst>
                    <a:ext uri="{9D8B030D-6E8A-4147-A177-3AD203B41FA5}">
                      <a16:colId xmlns:a16="http://schemas.microsoft.com/office/drawing/2014/main" val="1682751831"/>
                    </a:ext>
                  </a:extLst>
                </a:gridCol>
              </a:tblGrid>
              <a:tr h="2998574">
                <a:tc>
                  <a:txBody>
                    <a:bodyPr/>
                    <a:lstStyle/>
                    <a:p>
                      <a:pPr marL="0" marR="0" algn="l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effectLst/>
                          <a:latin typeface="Myriad Pro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Math Graduation Pathways:</a:t>
                      </a:r>
                      <a:endParaRPr lang="en-US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347472" marR="0" indent="-347472" algn="l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Myriad Pro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Meet standard on math Smarter Balanced Assessment</a:t>
                      </a:r>
                      <a:endParaRPr lang="en-US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347472" marR="0" indent="-347472" algn="l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Myriad Pro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Complete and qualify for college credit in a dual credit math course</a:t>
                      </a:r>
                      <a:endParaRPr lang="en-US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347472" marR="0" indent="-347472" algn="l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Myriad Pro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Earn credit in a high school math transition course (Bridge to College)</a:t>
                      </a:r>
                      <a:endParaRPr lang="en-US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347472" marR="0" indent="-347472" algn="l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Myriad Pro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Earn a C+ or higher in a qualifying AP math course OR 3 or higher on an AP Math exam</a:t>
                      </a:r>
                      <a:endParaRPr lang="en-US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347472" marR="0" indent="-347472" algn="l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Myriad Pro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Meet standard on SAT OR ACT in math</a:t>
                      </a:r>
                      <a:endParaRPr lang="en-US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347472" marR="0" indent="-347472" algn="l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Myriad Pro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Meet standard on the Armed Service Vocational Aptitude Battery (ASVAB)</a:t>
                      </a:r>
                      <a:endParaRPr lang="en-US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347472" marR="0" indent="-347472" algn="l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Myriad Pro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Complete a qualifying sequence of career and technical (CTE) courses</a:t>
                      </a:r>
                      <a:endParaRPr lang="en-US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347472" marR="0" indent="-347472" algn="l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Myriad Pro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Meet Standard on math WA-AIM</a:t>
                      </a:r>
                      <a:endParaRPr lang="en-US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344" marR="94344" marT="1310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9714599"/>
                  </a:ext>
                </a:extLst>
              </a:tr>
              <a:tr h="2579267">
                <a:tc>
                  <a:txBody>
                    <a:bodyPr/>
                    <a:lstStyle/>
                    <a:p>
                      <a:pPr marL="0" marR="0" algn="l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effectLst/>
                          <a:latin typeface="Myriad Pro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ELA Graduation Pathways:</a:t>
                      </a:r>
                      <a:endParaRPr lang="en-US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347472" marR="0" indent="-347472" algn="l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dirty="0">
                          <a:effectLst/>
                          <a:latin typeface="Myriad Pro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Meet standard on ELA Smarter Balanced Assessment</a:t>
                      </a:r>
                      <a:endParaRPr lang="en-US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347472" marR="0" indent="-347472" algn="l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dirty="0">
                          <a:effectLst/>
                          <a:latin typeface="Myriad Pro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Complete and qualify for college credit in a dual credit math course</a:t>
                      </a:r>
                      <a:endParaRPr lang="en-US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347472" marR="0" indent="-347472" algn="l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dirty="0">
                          <a:effectLst/>
                          <a:latin typeface="Myriad Pro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Earn a C+ or higher in a qualifying AP ELA course OR 3 or higher on an AP ELA exam</a:t>
                      </a:r>
                      <a:endParaRPr lang="en-US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347472" marR="0" indent="-347472" algn="l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dirty="0">
                          <a:effectLst/>
                          <a:latin typeface="Myriad Pro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Meet standard on SAT OR ACT in reading, writing, or English</a:t>
                      </a:r>
                      <a:endParaRPr lang="en-US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347472" marR="0" indent="-347472" algn="l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dirty="0">
                          <a:effectLst/>
                          <a:latin typeface="Myriad Pro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Meet standard on the Armed Service Vocational Aptitude Battery (ASVAB)</a:t>
                      </a:r>
                      <a:endParaRPr lang="en-US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347472" marR="0" indent="-347472" algn="l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dirty="0">
                          <a:effectLst/>
                          <a:latin typeface="Myriad Pro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Complete a qualifying sequence of career and technical (CTE) courses</a:t>
                      </a:r>
                      <a:endParaRPr lang="en-US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347472" marR="0" indent="-347472" algn="l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dirty="0">
                          <a:effectLst/>
                          <a:latin typeface="Myriad Pro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Meet Standard on ELA WA-AIM</a:t>
                      </a:r>
                      <a:endParaRPr lang="en-US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344" marR="94344" marT="1310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2190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694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5AFB014-BC48-4D11-8F1A-1902844EF4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3972" y="1757584"/>
            <a:ext cx="5241666" cy="33428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Questions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524000"/>
            <a:ext cx="3176579" cy="448917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When answering questions about your college choice please indicate your acceptance status </a:t>
            </a:r>
            <a:r>
              <a:rPr lang="en-US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if you know.  </a:t>
            </a:r>
          </a:p>
          <a:p>
            <a:pPr marL="0" indent="0">
              <a:buNone/>
            </a:pPr>
            <a:endParaRPr lang="en-US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If you are still deciding, you can update this later. </a:t>
            </a:r>
            <a:endParaRPr lang="en-US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75650" y="18288"/>
            <a:ext cx="311150" cy="329184"/>
          </a:xfrm>
        </p:spPr>
        <p:txBody>
          <a:bodyPr/>
          <a:lstStyle/>
          <a:p>
            <a:fld id="{0799A450-EE37-4240-927C-F2C8308401B6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6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 flipH="1">
            <a:off x="3767028" y="2623575"/>
            <a:ext cx="3303733" cy="386316"/>
          </a:xfrm>
          <a:prstGeom prst="ellipse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cxnSpLocks/>
            <a:endCxn id="9" idx="0"/>
          </p:cNvCxnSpPr>
          <p:nvPr/>
        </p:nvCxnSpPr>
        <p:spPr>
          <a:xfrm>
            <a:off x="3210339" y="1848678"/>
            <a:ext cx="2208555" cy="774897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1427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Questions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861050" y="1676400"/>
            <a:ext cx="3206750" cy="4718304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For questions using a scale, answer the questions using a1-5 rating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1 - Strongly Disagree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 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5 - Strongly Agree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07400" y="18288"/>
            <a:ext cx="279400" cy="329184"/>
          </a:xfrm>
        </p:spPr>
        <p:txBody>
          <a:bodyPr/>
          <a:lstStyle/>
          <a:p>
            <a:fld id="{0799A450-EE37-4240-927C-F2C8308401B6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7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620000" y="3953674"/>
            <a:ext cx="0" cy="662776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01D5369E-220C-4190-9560-051629C040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455" y="1484210"/>
            <a:ext cx="4194047" cy="48403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16666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Task Completion…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20100" y="18288"/>
            <a:ext cx="266700" cy="329184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8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3462396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Complete the Task…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7680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To complete the lesson task log into Naviance 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Student,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 click on 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Planner &gt; Tasks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Click the title of the task – 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  <a:t>CCRS - Complete FALL Senior Yr. High School &amp; Beyond Plan Survey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b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cs typeface="Miriam" panose="020B0502050101010101" pitchFamily="34" charset="-79"/>
              </a:rPr>
            </a:b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  <a:cs typeface="Miriam" panose="020B0502050101010101" pitchFamily="34" charset="-79"/>
            </a:endParaRPr>
          </a:p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18288"/>
            <a:ext cx="457200" cy="322418"/>
          </a:xfrm>
        </p:spPr>
        <p:txBody>
          <a:bodyPr/>
          <a:lstStyle/>
          <a:p>
            <a:fld id="{B7ABE344-D45C-4BE3-81BA-2839D784B052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9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1356E3-0A88-D149-A387-ECD30AD5AE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0529" y="4092260"/>
            <a:ext cx="1241719" cy="23310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8" name="Oval 17"/>
          <p:cNvSpPr/>
          <p:nvPr/>
        </p:nvSpPr>
        <p:spPr>
          <a:xfrm flipH="1">
            <a:off x="5400529" y="4740964"/>
            <a:ext cx="762000" cy="427383"/>
          </a:xfrm>
          <a:prstGeom prst="ellipse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7503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F63543DA-7FB3-47F3-84E9-719A58FBDC5A}"/>
  <p:tag name="ATHENA.CUSTOMXMLCONTENT" val="&lt;?xml version=&quot;1.0&quot;?&gt;&lt;athena xmlns=&quot;http://schemas.microsoft.com/edu/athena&quot; version=&quot;0.1.5120.0&quot;&gt;&lt;timings duration=&quot;4772&quot;/&gt;&lt;/athena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DD720486-827A-4AE6-851B-F009AB0B4080}"/>
  <p:tag name="ATHENA.CUSTOMXMLCONTENT" val="&lt;?xml version=&quot;1.0&quot;?&gt;&lt;athena xmlns=&quot;http://schemas.microsoft.com/edu/athena&quot; version=&quot;0.1.5120.0&quot;&gt;&lt;timings duration=&quot;5480&quot;/&gt;&lt;/athena&gt;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6">
      <a:dk1>
        <a:sysClr val="windowText" lastClr="000000"/>
      </a:dk1>
      <a:lt1>
        <a:sysClr val="window" lastClr="FFFFFF"/>
      </a:lt1>
      <a:dk2>
        <a:srgbClr val="004CBF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76CDEE"/>
      </a:hlink>
      <a:folHlink>
        <a:srgbClr val="1C629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f10189c7-df8c-4961-aff8-4034043549e7">
      <UserInfo>
        <DisplayName/>
        <AccountId xsi:nil="true"/>
        <AccountType/>
      </UserInfo>
    </Owner>
    <Students xmlns="f10189c7-df8c-4961-aff8-4034043549e7">
      <UserInfo>
        <DisplayName/>
        <AccountId xsi:nil="true"/>
        <AccountType/>
      </UserInfo>
    </Students>
    <CultureName xmlns="f10189c7-df8c-4961-aff8-4034043549e7" xsi:nil="true"/>
    <Has_Teacher_Only_SectionGroup xmlns="f10189c7-df8c-4961-aff8-4034043549e7" xsi:nil="true"/>
    <NotebookType xmlns="f10189c7-df8c-4961-aff8-4034043549e7" xsi:nil="true"/>
    <FolderType xmlns="f10189c7-df8c-4961-aff8-4034043549e7" xsi:nil="true"/>
    <DefaultSectionNames xmlns="f10189c7-df8c-4961-aff8-4034043549e7" xsi:nil="true"/>
    <Is_Collaboration_Space_Locked xmlns="f10189c7-df8c-4961-aff8-4034043549e7" xsi:nil="true"/>
    <Teachers xmlns="f10189c7-df8c-4961-aff8-4034043549e7">
      <UserInfo>
        <DisplayName/>
        <AccountId xsi:nil="true"/>
        <AccountType/>
      </UserInfo>
    </Teachers>
    <Self_Registration_Enabled xmlns="f10189c7-df8c-4961-aff8-4034043549e7" xsi:nil="true"/>
    <AppVersion xmlns="f10189c7-df8c-4961-aff8-4034043549e7" xsi:nil="true"/>
    <Invited_Students xmlns="f10189c7-df8c-4961-aff8-4034043549e7" xsi:nil="true"/>
    <Templates xmlns="f10189c7-df8c-4961-aff8-4034043549e7" xsi:nil="true"/>
    <Self_Registration_Enabled0 xmlns="f10189c7-df8c-4961-aff8-4034043549e7" xsi:nil="true"/>
    <Student_Groups xmlns="f10189c7-df8c-4961-aff8-4034043549e7">
      <UserInfo>
        <DisplayName/>
        <AccountId xsi:nil="true"/>
        <AccountType/>
      </UserInfo>
    </Student_Groups>
    <Invited_Teachers xmlns="f10189c7-df8c-4961-aff8-4034043549e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B80DC686E1C445B5413CE6299F5D31" ma:contentTypeVersion="29" ma:contentTypeDescription="Create a new document." ma:contentTypeScope="" ma:versionID="72ea6d1400c533c90b8e77d66334a5a4">
  <xsd:schema xmlns:xsd="http://www.w3.org/2001/XMLSchema" xmlns:xs="http://www.w3.org/2001/XMLSchema" xmlns:p="http://schemas.microsoft.com/office/2006/metadata/properties" xmlns:ns3="f10189c7-df8c-4961-aff8-4034043549e7" xmlns:ns4="7df8c8bc-f7fe-498b-9891-d7bd734fd6de" targetNamespace="http://schemas.microsoft.com/office/2006/metadata/properties" ma:root="true" ma:fieldsID="9f76213d16e6753917bb7b8201f8c8f3" ns3:_="" ns4:_="">
    <xsd:import namespace="f10189c7-df8c-4961-aff8-4034043549e7"/>
    <xsd:import namespace="7df8c8bc-f7fe-498b-9891-d7bd734fd6de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4:SharedWithUsers" minOccurs="0"/>
                <xsd:element ref="ns4:SharedWithDetails" minOccurs="0"/>
                <xsd:element ref="ns4:SharingHintHash" minOccurs="0"/>
                <xsd:element ref="ns3:CultureName" minOccurs="0"/>
                <xsd:element ref="ns3:Has_Teacher_Only_SectionGroup" minOccurs="0"/>
                <xsd:element ref="ns3:Is_Collaboration_Space_Locke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Templates" minOccurs="0"/>
                <xsd:element ref="ns3:Self_Registration_Enabled0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0189c7-df8c-4961-aff8-4034043549e7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2" nillable="true" ma:displayName="App Version" ma:internalName="AppVersion">
      <xsd:simpleType>
        <xsd:restriction base="dms:Text"/>
      </xsd:simpleType>
    </xsd:element>
    <xsd:element name="Teachers" ma:index="13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4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5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6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7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18" nillable="true" ma:displayName="Self_Registration_Enabled" ma:internalName="Self_Registration_Enabled">
      <xsd:simpleType>
        <xsd:restriction base="dms:Boolean"/>
      </xsd:simpleType>
    </xsd:element>
    <xsd:element name="CultureName" ma:index="22" nillable="true" ma:displayName="Culture Name" ma:internalName="CultureName">
      <xsd:simpleType>
        <xsd:restriction base="dms:Text"/>
      </xsd:simpleType>
    </xsd:element>
    <xsd:element name="Has_Teacher_Only_SectionGroup" ma:index="2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29" nillable="true" ma:displayName="MediaServiceLocation" ma:description="" ma:internalName="MediaServiceLocation" ma:readOnly="true">
      <xsd:simpleType>
        <xsd:restriction base="dms:Text"/>
      </xsd:simpleType>
    </xsd:element>
    <xsd:element name="Templates" ma:index="30" nillable="true" ma:displayName="Templates" ma:internalName="Templates">
      <xsd:simpleType>
        <xsd:restriction base="dms:Note">
          <xsd:maxLength value="255"/>
        </xsd:restriction>
      </xsd:simpleType>
    </xsd:element>
    <xsd:element name="Self_Registration_Enabled0" ma:index="31" nillable="true" ma:displayName="Self Registration Enabled" ma:internalName="Self_Registration_Enabled0">
      <xsd:simpleType>
        <xsd:restriction base="dms:Boolean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f8c8bc-f7fe-498b-9891-d7bd734fd6de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athena xmlns="http://schemas.microsoft.com/edu/athena" version="0.1.5120.0">
  <timings duration="24859"/>
</athena>
</file>

<file path=customXml/item5.xml><?xml version="1.0" encoding="utf-8"?>
<athena xmlns="http://schemas.microsoft.com/edu/athena" version="0.1.5120.0">
  <timings duration="5480"/>
</athena>
</file>

<file path=customXml/item6.xml><?xml version="1.0" encoding="utf-8"?>
<athena xmlns="http://schemas.microsoft.com/edu/athena" version="0.1.5120.0">
  <media streamable="true" recordStart="0" recordEnd="24859" recordLength="24914" audioOnly="true" start="0" end="24859" audioFormat="{00001610-0000-0010-8000-00AA00389B71}" audioRate="44100" muted="false" volume="0.8" fadeIn="0" fadeOut="0" videoFormat="{34363248-0000-0010-8000-00AA00389B71}" videoRate="15" videoWidth="256" videoHeight="256"/>
</athena>
</file>

<file path=customXml/item7.xml><?xml version="1.0" encoding="utf-8"?>
<athena xmlns="http://schemas.microsoft.com/edu/athena" version="0.1.5120.0">
  <timings duration="4772"/>
</athena>
</file>

<file path=customXml/item8.xml><?xml version="1.0" encoding="utf-8"?>
<athena xmlns="http://schemas.microsoft.com/edu/athena" version="0.1.5120.0">
  <timings duration="5480"/>
</athena>
</file>

<file path=customXml/itemProps1.xml><?xml version="1.0" encoding="utf-8"?>
<ds:datastoreItem xmlns:ds="http://schemas.openxmlformats.org/officeDocument/2006/customXml" ds:itemID="{912A6D16-C84E-4BA2-A17C-869E934ABA58}">
  <ds:schemaRefs>
    <ds:schemaRef ds:uri="http://schemas.microsoft.com/office/2006/documentManagement/types"/>
    <ds:schemaRef ds:uri="http://purl.org/dc/elements/1.1/"/>
    <ds:schemaRef ds:uri="f10189c7-df8c-4961-aff8-4034043549e7"/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openxmlformats.org/package/2006/metadata/core-properties"/>
    <ds:schemaRef ds:uri="7df8c8bc-f7fe-498b-9891-d7bd734fd6d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0B97D58-89CD-484B-BCC4-C4DAEC0B63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240164-8EEB-4669-B204-339E6F15C9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0189c7-df8c-4961-aff8-4034043549e7"/>
    <ds:schemaRef ds:uri="7df8c8bc-f7fe-498b-9891-d7bd734fd6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246A029F-774A-45D3-A092-09C0BC6123E3}">
  <ds:schemaRefs>
    <ds:schemaRef ds:uri="http://schemas.microsoft.com/edu/athena"/>
  </ds:schemaRefs>
</ds:datastoreItem>
</file>

<file path=customXml/itemProps5.xml><?xml version="1.0" encoding="utf-8"?>
<ds:datastoreItem xmlns:ds="http://schemas.openxmlformats.org/officeDocument/2006/customXml" ds:itemID="{F7A7FB15-192B-4C1A-A253-471B2754277B}">
  <ds:schemaRefs>
    <ds:schemaRef ds:uri="http://schemas.microsoft.com/edu/athena"/>
  </ds:schemaRefs>
</ds:datastoreItem>
</file>

<file path=customXml/itemProps6.xml><?xml version="1.0" encoding="utf-8"?>
<ds:datastoreItem xmlns:ds="http://schemas.openxmlformats.org/officeDocument/2006/customXml" ds:itemID="{F075FD80-A4B4-4AA7-AD5A-9371DB54EAB3}">
  <ds:schemaRefs>
    <ds:schemaRef ds:uri="http://schemas.microsoft.com/edu/athena"/>
  </ds:schemaRefs>
</ds:datastoreItem>
</file>

<file path=customXml/itemProps7.xml><?xml version="1.0" encoding="utf-8"?>
<ds:datastoreItem xmlns:ds="http://schemas.openxmlformats.org/officeDocument/2006/customXml" ds:itemID="{598F15CF-53BC-4ABF-B387-8C2EBC476603}">
  <ds:schemaRefs>
    <ds:schemaRef ds:uri="http://schemas.microsoft.com/edu/athena"/>
  </ds:schemaRefs>
</ds:datastoreItem>
</file>

<file path=customXml/itemProps8.xml><?xml version="1.0" encoding="utf-8"?>
<ds:datastoreItem xmlns:ds="http://schemas.openxmlformats.org/officeDocument/2006/customXml" ds:itemID="{91CF8E50-6DF9-4B7F-B99A-5698AA84ABC6}">
  <ds:schemaRefs>
    <ds:schemaRef ds:uri="http://schemas.microsoft.com/edu/athen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437</Words>
  <Application>Microsoft Office PowerPoint</Application>
  <PresentationFormat>On-screen Show (4:3)</PresentationFormat>
  <Paragraphs>81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Myriad Pro</vt:lpstr>
      <vt:lpstr>Clarity</vt:lpstr>
      <vt:lpstr>HSBP Senior Survey</vt:lpstr>
      <vt:lpstr>Your High School &amp; Beyond Plan</vt:lpstr>
      <vt:lpstr>Log in to Naviance Student</vt:lpstr>
      <vt:lpstr>Survey Questions</vt:lpstr>
      <vt:lpstr>Math &amp; ELA Pathway Questions</vt:lpstr>
      <vt:lpstr>Questions</vt:lpstr>
      <vt:lpstr>Questions</vt:lpstr>
      <vt:lpstr>Task Completion…</vt:lpstr>
      <vt:lpstr>Complete the Task…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Pacquer, Amber</dc:creator>
  <cp:lastModifiedBy>Pewitt, Sarah K.</cp:lastModifiedBy>
  <cp:revision>17</cp:revision>
  <dcterms:modified xsi:type="dcterms:W3CDTF">2023-08-22T17:36:08Z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0x01010033B80DC686E1C445B5413CE6299F5D31</vt:lpwstr>
  </property>
</Properties>
</file>